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54" r:id="rId5"/>
    <p:sldId id="329" r:id="rId6"/>
    <p:sldId id="331" r:id="rId7"/>
    <p:sldId id="345" r:id="rId8"/>
    <p:sldId id="359" r:id="rId9"/>
    <p:sldId id="348" r:id="rId10"/>
    <p:sldId id="352" r:id="rId11"/>
    <p:sldId id="357" r:id="rId12"/>
    <p:sldId id="349" r:id="rId13"/>
    <p:sldId id="347" r:id="rId14"/>
    <p:sldId id="351" r:id="rId15"/>
    <p:sldId id="361" r:id="rId16"/>
    <p:sldId id="362" r:id="rId17"/>
    <p:sldId id="360" r:id="rId18"/>
    <p:sldId id="358" r:id="rId19"/>
    <p:sldId id="3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FA166-6065-412C-AFA2-A853C2854F66}" v="1864" dt="2024-07-27T19:30:00.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966" autoAdjust="0"/>
  </p:normalViewPr>
  <p:slideViewPr>
    <p:cSldViewPr snapToGrid="0">
      <p:cViewPr>
        <p:scale>
          <a:sx n="75" d="100"/>
          <a:sy n="75" d="100"/>
        </p:scale>
        <p:origin x="931" y="3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7/29/2024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0:58.34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0:59.46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1:00.154"/>
    </inkml:context>
    <inkml:brush xml:id="br0">
      <inkml:brushProperty name="width" value="0.05" units="cm"/>
      <inkml:brushProperty name="height" value="0.05" units="cm"/>
      <inkml:brushProperty name="color" value="#FFFFFF"/>
    </inkml:brush>
  </inkml:definitions>
  <inkml:trace contextRef="#ctx0" brushRef="#br0">1 1 24575,'4'4'0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1:01.10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1:01.70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01:02.404"/>
    </inkml:context>
    <inkml:brush xml:id="br0">
      <inkml:brushProperty name="width" value="0.05" units="cm"/>
      <inkml:brushProperty name="height" value="0.05" units="cm"/>
      <inkml:brushProperty name="color" value="#FFFFFF"/>
    </inkml:brush>
  </inkml:definitions>
  <inkml:trace contextRef="#ctx0" brushRef="#br0">137 446 24575,'-58'-191'0,"-21"-64"-8191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7/29/2024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microsoft.com/office/2007/relationships/hdphoto" Target="../media/hdphoto1.wdp"/><Relationship Id="rId7" Type="http://schemas.openxmlformats.org/officeDocument/2006/relationships/customXml" Target="../ink/ink2.xml"/><Relationship Id="rId12"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customXml" Target="../ink/ink6.xml"/><Relationship Id="rId5" Type="http://schemas.openxmlformats.org/officeDocument/2006/relationships/customXml" Target="../ink/ink1.xml"/><Relationship Id="rId10" Type="http://schemas.openxmlformats.org/officeDocument/2006/relationships/customXml" Target="../ink/ink5.xml"/><Relationship Id="rId4" Type="http://schemas.openxmlformats.org/officeDocument/2006/relationships/image" Target="../media/image16.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a:xfrm>
            <a:off x="1415562" y="1782305"/>
            <a:ext cx="9443584" cy="3142950"/>
          </a:xfrm>
        </p:spPr>
        <p:txBody>
          <a:bodyPr/>
          <a:lstStyle/>
          <a:p>
            <a:r>
              <a:rPr lang="en-US" b="1" dirty="0"/>
              <a:t>Disaster Recovery and Business </a:t>
            </a:r>
            <a:br>
              <a:rPr lang="en-US" b="1" dirty="0"/>
            </a:br>
            <a:r>
              <a:rPr lang="en-US" b="1" dirty="0"/>
              <a:t>Continuity Planning</a:t>
            </a:r>
            <a:br>
              <a:rPr lang="en-US" b="1" dirty="0"/>
            </a:br>
            <a:br>
              <a:rPr lang="en-US" b="1" dirty="0"/>
            </a:br>
            <a:r>
              <a:rPr lang="en-US" b="1" dirty="0"/>
              <a:t>    </a:t>
            </a: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1</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pic>
        <p:nvPicPr>
          <p:cNvPr id="3074" name="Picture 2" descr="disaster-recovery">
            <a:extLst>
              <a:ext uri="{FF2B5EF4-FFF2-40B4-BE49-F238E27FC236}">
                <a16:creationId xmlns:a16="http://schemas.microsoft.com/office/drawing/2014/main" id="{E9578E9A-138F-9C2B-D966-EDE1ECFCC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02129"/>
            <a:ext cx="7315200" cy="46461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saster-recovery">
            <a:extLst>
              <a:ext uri="{FF2B5EF4-FFF2-40B4-BE49-F238E27FC236}">
                <a16:creationId xmlns:a16="http://schemas.microsoft.com/office/drawing/2014/main" id="{C66680BF-E3CA-419C-B23A-FE61F5E5F6A0}"/>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3356" r="3356"/>
          <a:stretch>
            <a:fillRect/>
          </a:stretch>
        </p:blipFill>
        <p:spPr bwMode="auto">
          <a:xfrm>
            <a:off x="-1400" y="-1162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2B327D-B45D-80BA-0A47-5DD0B953DC46}"/>
              </a:ext>
            </a:extLst>
          </p:cNvPr>
          <p:cNvSpPr txBox="1"/>
          <p:nvPr/>
        </p:nvSpPr>
        <p:spPr>
          <a:xfrm>
            <a:off x="2438400" y="5891645"/>
            <a:ext cx="3879273" cy="646331"/>
          </a:xfrm>
          <a:prstGeom prst="rect">
            <a:avLst/>
          </a:prstGeom>
          <a:noFill/>
        </p:spPr>
        <p:txBody>
          <a:bodyPr wrap="square" rtlCol="0">
            <a:spAutoFit/>
          </a:bodyPr>
          <a:lstStyle/>
          <a:p>
            <a:r>
              <a:rPr lang="en-IN" dirty="0">
                <a:highlight>
                  <a:srgbClr val="C0C0C0"/>
                </a:highlight>
              </a:rPr>
              <a:t>VASAGIRI SRAVANI</a:t>
            </a:r>
          </a:p>
          <a:p>
            <a:r>
              <a:rPr lang="en-IN" dirty="0">
                <a:highlight>
                  <a:srgbClr val="C0C0C0"/>
                </a:highlight>
              </a:rPr>
              <a:t>      192211045 </a:t>
            </a:r>
          </a:p>
        </p:txBody>
      </p:sp>
      <p:grpSp>
        <p:nvGrpSpPr>
          <p:cNvPr id="9" name="Group 8">
            <a:extLst>
              <a:ext uri="{FF2B5EF4-FFF2-40B4-BE49-F238E27FC236}">
                <a16:creationId xmlns:a16="http://schemas.microsoft.com/office/drawing/2014/main" id="{D5C50CAC-DBC8-C87C-58CE-3FF802516A92}"/>
              </a:ext>
            </a:extLst>
          </p:cNvPr>
          <p:cNvGrpSpPr/>
          <p:nvPr/>
        </p:nvGrpSpPr>
        <p:grpSpPr>
          <a:xfrm>
            <a:off x="3938056" y="6099055"/>
            <a:ext cx="360" cy="360"/>
            <a:chOff x="3938056" y="6099055"/>
            <a:chExt cx="360" cy="3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4D7953F-CEA7-DC5A-F0BB-54AF7C68DD83}"/>
                    </a:ext>
                  </a:extLst>
                </p14:cNvPr>
                <p14:cNvContentPartPr/>
                <p14:nvPr/>
              </p14:nvContentPartPr>
              <p14:xfrm>
                <a:off x="3938056" y="6099055"/>
                <a:ext cx="360" cy="360"/>
              </p14:xfrm>
            </p:contentPart>
          </mc:Choice>
          <mc:Fallback xmlns="">
            <p:pic>
              <p:nvPicPr>
                <p:cNvPr id="6" name="Ink 5">
                  <a:extLst>
                    <a:ext uri="{FF2B5EF4-FFF2-40B4-BE49-F238E27FC236}">
                      <a16:creationId xmlns:a16="http://schemas.microsoft.com/office/drawing/2014/main" id="{A4D7953F-CEA7-DC5A-F0BB-54AF7C68DD83}"/>
                    </a:ext>
                  </a:extLst>
                </p:cNvPr>
                <p:cNvPicPr/>
                <p:nvPr/>
              </p:nvPicPr>
              <p:blipFill>
                <a:blip r:embed="rId6"/>
                <a:stretch>
                  <a:fillRect/>
                </a:stretch>
              </p:blipFill>
              <p:spPr>
                <a:xfrm>
                  <a:off x="3929416" y="60904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3D451D7-A62F-E7C0-EC6D-2FDFBC7336EE}"/>
                    </a:ext>
                  </a:extLst>
                </p14:cNvPr>
                <p14:cNvContentPartPr/>
                <p14:nvPr/>
              </p14:nvContentPartPr>
              <p14:xfrm>
                <a:off x="3938056" y="6099055"/>
                <a:ext cx="360" cy="360"/>
              </p14:xfrm>
            </p:contentPart>
          </mc:Choice>
          <mc:Fallback xmlns="">
            <p:pic>
              <p:nvPicPr>
                <p:cNvPr id="7" name="Ink 6">
                  <a:extLst>
                    <a:ext uri="{FF2B5EF4-FFF2-40B4-BE49-F238E27FC236}">
                      <a16:creationId xmlns:a16="http://schemas.microsoft.com/office/drawing/2014/main" id="{D3D451D7-A62F-E7C0-EC6D-2FDFBC7336EE}"/>
                    </a:ext>
                  </a:extLst>
                </p:cNvPr>
                <p:cNvPicPr/>
                <p:nvPr/>
              </p:nvPicPr>
              <p:blipFill>
                <a:blip r:embed="rId6"/>
                <a:stretch>
                  <a:fillRect/>
                </a:stretch>
              </p:blipFill>
              <p:spPr>
                <a:xfrm>
                  <a:off x="3929416" y="609041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007F911-344B-F5B9-1B26-CEC4834D8AF3}"/>
                  </a:ext>
                </a:extLst>
              </p14:cNvPr>
              <p14:cNvContentPartPr/>
              <p14:nvPr/>
            </p14:nvContentPartPr>
            <p14:xfrm>
              <a:off x="4623856" y="5974495"/>
              <a:ext cx="2160" cy="2160"/>
            </p14:xfrm>
          </p:contentPart>
        </mc:Choice>
        <mc:Fallback xmlns="">
          <p:pic>
            <p:nvPicPr>
              <p:cNvPr id="8" name="Ink 7">
                <a:extLst>
                  <a:ext uri="{FF2B5EF4-FFF2-40B4-BE49-F238E27FC236}">
                    <a16:creationId xmlns:a16="http://schemas.microsoft.com/office/drawing/2014/main" id="{8007F911-344B-F5B9-1B26-CEC4834D8AF3}"/>
                  </a:ext>
                </a:extLst>
              </p:cNvPr>
              <p:cNvPicPr/>
              <p:nvPr/>
            </p:nvPicPr>
            <p:blipFill>
              <a:blip r:embed="rId6"/>
              <a:stretch>
                <a:fillRect/>
              </a:stretch>
            </p:blipFill>
            <p:spPr>
              <a:xfrm>
                <a:off x="4615216" y="5965855"/>
                <a:ext cx="19800" cy="19800"/>
              </a:xfrm>
              <a:prstGeom prst="rect">
                <a:avLst/>
              </a:prstGeom>
            </p:spPr>
          </p:pic>
        </mc:Fallback>
      </mc:AlternateContent>
      <p:grpSp>
        <p:nvGrpSpPr>
          <p:cNvPr id="17" name="Group 16">
            <a:extLst>
              <a:ext uri="{FF2B5EF4-FFF2-40B4-BE49-F238E27FC236}">
                <a16:creationId xmlns:a16="http://schemas.microsoft.com/office/drawing/2014/main" id="{525C3ED1-1AA6-4A34-798A-42AA7FDCA945}"/>
              </a:ext>
            </a:extLst>
          </p:cNvPr>
          <p:cNvGrpSpPr/>
          <p:nvPr/>
        </p:nvGrpSpPr>
        <p:grpSpPr>
          <a:xfrm>
            <a:off x="4200496" y="5793415"/>
            <a:ext cx="49680" cy="160920"/>
            <a:chOff x="4200496" y="5793415"/>
            <a:chExt cx="49680" cy="1609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522842E-0AC7-E9AE-7C35-BBB34A11458C}"/>
                    </a:ext>
                  </a:extLst>
                </p14:cNvPr>
                <p14:cNvContentPartPr/>
                <p14:nvPr/>
              </p14:nvContentPartPr>
              <p14:xfrm>
                <a:off x="4249816" y="5953975"/>
                <a:ext cx="360" cy="360"/>
              </p14:xfrm>
            </p:contentPart>
          </mc:Choice>
          <mc:Fallback xmlns="">
            <p:pic>
              <p:nvPicPr>
                <p:cNvPr id="14" name="Ink 13">
                  <a:extLst>
                    <a:ext uri="{FF2B5EF4-FFF2-40B4-BE49-F238E27FC236}">
                      <a16:creationId xmlns:a16="http://schemas.microsoft.com/office/drawing/2014/main" id="{8522842E-0AC7-E9AE-7C35-BBB34A11458C}"/>
                    </a:ext>
                  </a:extLst>
                </p:cNvPr>
                <p:cNvPicPr/>
                <p:nvPr/>
              </p:nvPicPr>
              <p:blipFill>
                <a:blip r:embed="rId6"/>
                <a:stretch>
                  <a:fillRect/>
                </a:stretch>
              </p:blipFill>
              <p:spPr>
                <a:xfrm>
                  <a:off x="4240816" y="59449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F811FFE-C6A0-DC2C-8767-2E67D8641220}"/>
                    </a:ext>
                  </a:extLst>
                </p14:cNvPr>
                <p14:cNvContentPartPr/>
                <p14:nvPr/>
              </p14:nvContentPartPr>
              <p14:xfrm>
                <a:off x="4249816" y="5953975"/>
                <a:ext cx="360" cy="360"/>
              </p14:xfrm>
            </p:contentPart>
          </mc:Choice>
          <mc:Fallback xmlns="">
            <p:pic>
              <p:nvPicPr>
                <p:cNvPr id="15" name="Ink 14">
                  <a:extLst>
                    <a:ext uri="{FF2B5EF4-FFF2-40B4-BE49-F238E27FC236}">
                      <a16:creationId xmlns:a16="http://schemas.microsoft.com/office/drawing/2014/main" id="{0F811FFE-C6A0-DC2C-8767-2E67D8641220}"/>
                    </a:ext>
                  </a:extLst>
                </p:cNvPr>
                <p:cNvPicPr/>
                <p:nvPr/>
              </p:nvPicPr>
              <p:blipFill>
                <a:blip r:embed="rId6"/>
                <a:stretch>
                  <a:fillRect/>
                </a:stretch>
              </p:blipFill>
              <p:spPr>
                <a:xfrm>
                  <a:off x="4240816" y="59449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4022E35-3E8B-9F80-6CCD-68F5BA3BB107}"/>
                    </a:ext>
                  </a:extLst>
                </p14:cNvPr>
                <p14:cNvContentPartPr/>
                <p14:nvPr/>
              </p14:nvContentPartPr>
              <p14:xfrm>
                <a:off x="4200496" y="5793415"/>
                <a:ext cx="49680" cy="160920"/>
              </p14:xfrm>
            </p:contentPart>
          </mc:Choice>
          <mc:Fallback xmlns="">
            <p:pic>
              <p:nvPicPr>
                <p:cNvPr id="16" name="Ink 15">
                  <a:extLst>
                    <a:ext uri="{FF2B5EF4-FFF2-40B4-BE49-F238E27FC236}">
                      <a16:creationId xmlns:a16="http://schemas.microsoft.com/office/drawing/2014/main" id="{D4022E35-3E8B-9F80-6CCD-68F5BA3BB107}"/>
                    </a:ext>
                  </a:extLst>
                </p:cNvPr>
                <p:cNvPicPr/>
                <p:nvPr/>
              </p:nvPicPr>
              <p:blipFill>
                <a:blip r:embed="rId12"/>
                <a:stretch>
                  <a:fillRect/>
                </a:stretch>
              </p:blipFill>
              <p:spPr>
                <a:xfrm>
                  <a:off x="4191496" y="5784415"/>
                  <a:ext cx="67320" cy="178560"/>
                </a:xfrm>
                <a:prstGeom prst="rect">
                  <a:avLst/>
                </a:prstGeom>
              </p:spPr>
            </p:pic>
          </mc:Fallback>
        </mc:AlternateContent>
      </p:grpSp>
    </p:spTree>
    <p:extLst>
      <p:ext uri="{BB962C8B-B14F-4D97-AF65-F5344CB8AC3E}">
        <p14:creationId xmlns:p14="http://schemas.microsoft.com/office/powerpoint/2010/main" val="433481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normAutofit fontScale="90000"/>
          </a:bodyPr>
          <a:lstStyle/>
          <a:p>
            <a:r>
              <a:rPr lang="en-US" b="1" dirty="0"/>
              <a:t>Implementing Cloud DR and BCP Strategies</a:t>
            </a:r>
            <a:br>
              <a:rPr lang="en-US" b="1" dirty="0"/>
            </a:br>
            <a:r>
              <a:rPr lang="en-US" b="1" dirty="0"/>
              <a:t>Choose a Cloud Provider</a:t>
            </a:r>
            <a:br>
              <a:rPr lang="en-US" b="1" dirty="0"/>
            </a:b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932688" y="2523744"/>
            <a:ext cx="4864608" cy="3694176"/>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
        <p:nvSpPr>
          <p:cNvPr id="8" name="TextBox 7">
            <a:extLst>
              <a:ext uri="{FF2B5EF4-FFF2-40B4-BE49-F238E27FC236}">
                <a16:creationId xmlns:a16="http://schemas.microsoft.com/office/drawing/2014/main" id="{B143EE40-3AFF-F33D-0DD5-CA0818B87513}"/>
              </a:ext>
            </a:extLst>
          </p:cNvPr>
          <p:cNvSpPr txBox="1"/>
          <p:nvPr/>
        </p:nvSpPr>
        <p:spPr>
          <a:xfrm>
            <a:off x="126564" y="2118358"/>
            <a:ext cx="5466516" cy="4524315"/>
          </a:xfrm>
          <a:prstGeom prst="rect">
            <a:avLst/>
          </a:prstGeom>
          <a:noFill/>
        </p:spPr>
        <p:txBody>
          <a:bodyPr wrap="square">
            <a:spAutoFit/>
          </a:bodyPr>
          <a:lstStyle/>
          <a:p>
            <a:r>
              <a:rPr lang="en-US" sz="2400" b="1" dirty="0"/>
              <a:t>Insteps:</a:t>
            </a:r>
          </a:p>
          <a:p>
            <a:r>
              <a:rPr lang="en-US" sz="2400" b="1" dirty="0"/>
              <a:t>1.Choose a Cloud Provider</a:t>
            </a:r>
          </a:p>
          <a:p>
            <a:r>
              <a:rPr lang="en-US" b="1" dirty="0"/>
              <a:t>Select a cloud provider with robust DR and BCP capabilities and a strong track record of reliability</a:t>
            </a:r>
            <a:r>
              <a:rPr lang="en-US" dirty="0"/>
              <a:t>.</a:t>
            </a:r>
          </a:p>
          <a:p>
            <a:r>
              <a:rPr lang="en-US" sz="2400" b="1" dirty="0"/>
              <a:t>2.Design and Configure DR and BCP Solutions</a:t>
            </a:r>
          </a:p>
          <a:p>
            <a:r>
              <a:rPr lang="en-US" b="1" dirty="0"/>
              <a:t>Implement data replication, backup, and recovery solutions based on your specific requirements.</a:t>
            </a:r>
          </a:p>
          <a:p>
            <a:r>
              <a:rPr lang="en-US" sz="2400" b="1" dirty="0"/>
              <a:t>3.Test and Validate</a:t>
            </a:r>
          </a:p>
          <a:p>
            <a:r>
              <a:rPr lang="en-US" b="1" dirty="0"/>
              <a:t>Perform regular tests and simulations to ensure the effectiveness of DR and BCP plans.</a:t>
            </a:r>
          </a:p>
          <a:p>
            <a:r>
              <a:rPr lang="en-US" sz="2400" b="1" dirty="0"/>
              <a:t>4.Document and Communicate</a:t>
            </a:r>
          </a:p>
          <a:p>
            <a:r>
              <a:rPr lang="en-US" b="1" dirty="0"/>
              <a:t>Document all DR and BCP plans, procedures, and contact information for relevant personnel.</a:t>
            </a:r>
          </a:p>
        </p:txBody>
      </p:sp>
      <p:pic>
        <p:nvPicPr>
          <p:cNvPr id="9218" name="Picture 2" descr="Realising resilience with AWS CloudEndure - Cevo">
            <a:extLst>
              <a:ext uri="{FF2B5EF4-FFF2-40B4-BE49-F238E27FC236}">
                <a16:creationId xmlns:a16="http://schemas.microsoft.com/office/drawing/2014/main" id="{FF40846E-01F4-405A-718A-141389852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296" y="2118359"/>
            <a:ext cx="6268140" cy="460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4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b="1" dirty="0"/>
              <a:t>Benefits of Cloud-Based DR and BCP</a:t>
            </a:r>
            <a:br>
              <a:rPr lang="en-US" b="1" dirty="0"/>
            </a:br>
            <a:endParaRPr lang="en-US" dirty="0"/>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0" y="2179320"/>
            <a:ext cx="6047629" cy="4656783"/>
          </a:xfrm>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Benefits of Cloud-Based DR and BCP</a:t>
            </a:r>
          </a:p>
          <a:p>
            <a:r>
              <a:rPr lang="en-US" b="1" dirty="0">
                <a:latin typeface="Times New Roman" panose="02020603050405020304" pitchFamily="18" charset="0"/>
                <a:cs typeface="Times New Roman" panose="02020603050405020304" pitchFamily="18" charset="0"/>
              </a:rPr>
              <a:t>Enhanced Security</a:t>
            </a:r>
          </a:p>
          <a:p>
            <a:r>
              <a:rPr lang="en-US" dirty="0">
                <a:latin typeface="Times New Roman" panose="02020603050405020304" pitchFamily="18" charset="0"/>
                <a:cs typeface="Times New Roman" panose="02020603050405020304" pitchFamily="18" charset="0"/>
              </a:rPr>
              <a:t>Cloud providers invest heavily in security infrastructure and best practices.</a:t>
            </a:r>
          </a:p>
          <a:p>
            <a:r>
              <a:rPr lang="en-US" b="1" dirty="0">
                <a:latin typeface="Times New Roman" panose="02020603050405020304" pitchFamily="18" charset="0"/>
                <a:cs typeface="Times New Roman" panose="02020603050405020304" pitchFamily="18" charset="0"/>
              </a:rPr>
              <a:t>Reduced Recovery Time</a:t>
            </a:r>
          </a:p>
          <a:p>
            <a:r>
              <a:rPr lang="en-US" dirty="0">
                <a:latin typeface="Times New Roman" panose="02020603050405020304" pitchFamily="18" charset="0"/>
                <a:cs typeface="Times New Roman" panose="02020603050405020304" pitchFamily="18" charset="0"/>
              </a:rPr>
              <a:t>Automated failover and cloud-based recovery solutions minimize downtime.</a:t>
            </a:r>
          </a:p>
          <a:p>
            <a:r>
              <a:rPr lang="en-US" b="1" dirty="0">
                <a:latin typeface="Times New Roman" panose="02020603050405020304" pitchFamily="18" charset="0"/>
                <a:cs typeface="Times New Roman" panose="02020603050405020304" pitchFamily="18" charset="0"/>
              </a:rPr>
              <a:t>Cost Optimization</a:t>
            </a:r>
          </a:p>
          <a:p>
            <a:r>
              <a:rPr lang="en-US" dirty="0">
                <a:latin typeface="Times New Roman" panose="02020603050405020304" pitchFamily="18" charset="0"/>
                <a:cs typeface="Times New Roman" panose="02020603050405020304" pitchFamily="18" charset="0"/>
              </a:rPr>
              <a:t>Cloud-based DR and BCP solutions can be more cost-effective than traditional on-premises solutions.</a:t>
            </a:r>
          </a:p>
          <a:p>
            <a:r>
              <a:rPr lang="en-US" b="1" dirty="0">
                <a:latin typeface="Times New Roman" panose="02020603050405020304" pitchFamily="18" charset="0"/>
                <a:cs typeface="Times New Roman" panose="02020603050405020304" pitchFamily="18" charset="0"/>
              </a:rPr>
              <a:t>Scalability and Flexibility</a:t>
            </a:r>
          </a:p>
          <a:p>
            <a:r>
              <a:rPr lang="en-US" dirty="0">
                <a:latin typeface="Times New Roman" panose="02020603050405020304" pitchFamily="18" charset="0"/>
                <a:cs typeface="Times New Roman" panose="02020603050405020304" pitchFamily="18" charset="0"/>
              </a:rPr>
              <a:t>Cloud resources can be easily scaled up or down based on business needs.</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endParaRPr lang="en-US" dirty="0"/>
          </a:p>
          <a:p>
            <a:endParaRPr lang="en-US" dirty="0"/>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pic>
        <p:nvPicPr>
          <p:cNvPr id="10242" name="Picture 2" descr="Business Continuity Planning Templates">
            <a:extLst>
              <a:ext uri="{FF2B5EF4-FFF2-40B4-BE49-F238E27FC236}">
                <a16:creationId xmlns:a16="http://schemas.microsoft.com/office/drawing/2014/main" id="{3AC7900D-A44C-F285-415D-7B58D4401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177" y="2036411"/>
            <a:ext cx="6211824" cy="4799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8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981C-A105-BB53-037C-E2A2DE733715}"/>
              </a:ext>
            </a:extLst>
          </p:cNvPr>
          <p:cNvSpPr>
            <a:spLocks noGrp="1"/>
          </p:cNvSpPr>
          <p:nvPr>
            <p:ph type="title"/>
          </p:nvPr>
        </p:nvSpPr>
        <p:spPr>
          <a:xfrm>
            <a:off x="5704609" y="509155"/>
            <a:ext cx="5780255" cy="1831709"/>
          </a:xfrm>
        </p:spPr>
        <p:txBody>
          <a:bodyPr/>
          <a:lstStyle/>
          <a:p>
            <a:r>
              <a:rPr lang="en-US" b="1" dirty="0"/>
              <a:t>The Role of Automation</a:t>
            </a:r>
            <a:br>
              <a:rPr lang="en-US" b="1" dirty="0"/>
            </a:br>
            <a:endParaRPr lang="en-IN" dirty="0"/>
          </a:p>
        </p:txBody>
      </p:sp>
      <p:sp>
        <p:nvSpPr>
          <p:cNvPr id="4" name="Content Placeholder 3">
            <a:extLst>
              <a:ext uri="{FF2B5EF4-FFF2-40B4-BE49-F238E27FC236}">
                <a16:creationId xmlns:a16="http://schemas.microsoft.com/office/drawing/2014/main" id="{60E7B3EF-334E-79EB-6387-93177A2A6931}"/>
              </a:ext>
            </a:extLst>
          </p:cNvPr>
          <p:cNvSpPr>
            <a:spLocks noGrp="1"/>
          </p:cNvSpPr>
          <p:nvPr>
            <p:ph sz="quarter" idx="4"/>
          </p:nvPr>
        </p:nvSpPr>
        <p:spPr>
          <a:xfrm>
            <a:off x="5704609" y="2774373"/>
            <a:ext cx="6097939" cy="3947102"/>
          </a:xfrm>
        </p:spPr>
        <p:txBody>
          <a:bodyPr>
            <a:normAutofit fontScale="62500" lnSpcReduction="20000"/>
          </a:bodyPr>
          <a:lstStyle/>
          <a:p>
            <a:pPr marL="342900" indent="-342900">
              <a:buFont typeface="Arial" panose="020B0604020202020204" pitchFamily="34" charset="0"/>
              <a:buChar char="•"/>
            </a:pPr>
            <a:endParaRPr lang="en-US" b="1" dirty="0"/>
          </a:p>
          <a:p>
            <a:pPr marL="571500" indent="-571500">
              <a:buFont typeface="Arial" panose="020B0604020202020204" pitchFamily="34" charset="0"/>
              <a:buChar char="•"/>
            </a:pPr>
            <a:r>
              <a:rPr lang="en-US" sz="4000" b="1" dirty="0">
                <a:latin typeface="Times New Roman" panose="02020603050405020304" pitchFamily="18" charset="0"/>
                <a:cs typeface="Times New Roman" panose="02020603050405020304" pitchFamily="18" charset="0"/>
              </a:rPr>
              <a:t>Automated Backup and Recovery</a:t>
            </a:r>
          </a:p>
          <a:p>
            <a:r>
              <a:rPr lang="en-US" b="1" dirty="0">
                <a:latin typeface="Times New Roman" panose="02020603050405020304" pitchFamily="18" charset="0"/>
                <a:cs typeface="Times New Roman" panose="02020603050405020304" pitchFamily="18" charset="0"/>
              </a:rPr>
              <a:t>Automate data backups and recovery processes to ensure that backups are taken regularly and that data can be recovered quickly in the event of a disaster. Cloud providers often offer automation tools.</a:t>
            </a:r>
          </a:p>
          <a:p>
            <a:pPr marL="571500" indent="-571500">
              <a:buFont typeface="Arial" panose="020B0604020202020204" pitchFamily="34" charset="0"/>
              <a:buChar char="•"/>
            </a:pPr>
            <a:r>
              <a:rPr lang="en-US" sz="4000" b="1" dirty="0">
                <a:latin typeface="Times New Roman" panose="02020603050405020304" pitchFamily="18" charset="0"/>
                <a:cs typeface="Times New Roman" panose="02020603050405020304" pitchFamily="18" charset="0"/>
              </a:rPr>
              <a:t>Real-Time Monitoring</a:t>
            </a:r>
          </a:p>
          <a:p>
            <a:r>
              <a:rPr lang="en-US" dirty="0">
                <a:latin typeface="Times New Roman" panose="02020603050405020304" pitchFamily="18" charset="0"/>
                <a:cs typeface="Times New Roman" panose="02020603050405020304" pitchFamily="18" charset="0"/>
              </a:rPr>
              <a:t>Use real-time monitoring tools to identify potential issues early on. This allows for proactive intervention and reduces the likelihood of a major outage.</a:t>
            </a:r>
          </a:p>
          <a:p>
            <a:pPr marL="571500" indent="-571500">
              <a:buFont typeface="Arial" panose="020B0604020202020204" pitchFamily="34" charset="0"/>
              <a:buChar char="•"/>
            </a:pPr>
            <a:r>
              <a:rPr lang="en-US" sz="4000" b="1" dirty="0">
                <a:latin typeface="Times New Roman" panose="02020603050405020304" pitchFamily="18" charset="0"/>
                <a:cs typeface="Times New Roman" panose="02020603050405020304" pitchFamily="18" charset="0"/>
              </a:rPr>
              <a:t>Data Analytics</a:t>
            </a:r>
          </a:p>
          <a:p>
            <a:r>
              <a:rPr lang="en-US" dirty="0">
                <a:latin typeface="Times New Roman" panose="02020603050405020304" pitchFamily="18" charset="0"/>
                <a:cs typeface="Times New Roman" panose="02020603050405020304" pitchFamily="18" charset="0"/>
              </a:rPr>
              <a:t>Utilize data analytics to identify patterns and trends that can help predict potential disasters. This allows businesses to take preventive measures and minimize the impact of disruptions.</a:t>
            </a:r>
            <a:r>
              <a:rPr lang="en-IN" dirty="0"/>
              <a:t> </a:t>
            </a:r>
          </a:p>
        </p:txBody>
      </p:sp>
      <p:sp>
        <p:nvSpPr>
          <p:cNvPr id="6" name="Slide Number Placeholder 5">
            <a:extLst>
              <a:ext uri="{FF2B5EF4-FFF2-40B4-BE49-F238E27FC236}">
                <a16:creationId xmlns:a16="http://schemas.microsoft.com/office/drawing/2014/main" id="{F6F19C72-39C8-6EA9-CA75-8F0264F63E34}"/>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12" name="Picture 11">
            <a:extLst>
              <a:ext uri="{FF2B5EF4-FFF2-40B4-BE49-F238E27FC236}">
                <a16:creationId xmlns:a16="http://schemas.microsoft.com/office/drawing/2014/main" id="{98BB1375-AD39-D825-F6D6-52E05F95CF8B}"/>
              </a:ext>
            </a:extLst>
          </p:cNvPr>
          <p:cNvPicPr>
            <a:picLocks noChangeAspect="1"/>
          </p:cNvPicPr>
          <p:nvPr/>
        </p:nvPicPr>
        <p:blipFill>
          <a:blip r:embed="rId2"/>
          <a:stretch>
            <a:fillRect/>
          </a:stretch>
        </p:blipFill>
        <p:spPr>
          <a:xfrm>
            <a:off x="19611" y="-29728"/>
            <a:ext cx="5174458" cy="6887728"/>
          </a:xfrm>
          <a:prstGeom prst="rect">
            <a:avLst/>
          </a:prstGeom>
        </p:spPr>
      </p:pic>
    </p:spTree>
    <p:extLst>
      <p:ext uri="{BB962C8B-B14F-4D97-AF65-F5344CB8AC3E}">
        <p14:creationId xmlns:p14="http://schemas.microsoft.com/office/powerpoint/2010/main" val="2961240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4FA5-636B-F0DD-EB6A-5351201EE04F}"/>
              </a:ext>
            </a:extLst>
          </p:cNvPr>
          <p:cNvSpPr>
            <a:spLocks noGrp="1"/>
          </p:cNvSpPr>
          <p:nvPr>
            <p:ph type="title"/>
          </p:nvPr>
        </p:nvSpPr>
        <p:spPr>
          <a:xfrm>
            <a:off x="6037334" y="374489"/>
            <a:ext cx="5794447" cy="1999256"/>
          </a:xfrm>
        </p:spPr>
        <p:txBody>
          <a:bodyPr/>
          <a:lstStyle/>
          <a:p>
            <a:r>
              <a:rPr lang="en-US" b="1" dirty="0"/>
              <a:t>Challenges of Cloud-Based    DR and BCP</a:t>
            </a:r>
            <a:br>
              <a:rPr lang="en-US" b="1" dirty="0"/>
            </a:br>
            <a:endParaRPr lang="en-IN" dirty="0"/>
          </a:p>
        </p:txBody>
      </p:sp>
      <p:sp>
        <p:nvSpPr>
          <p:cNvPr id="6" name="Slide Number Placeholder 5">
            <a:extLst>
              <a:ext uri="{FF2B5EF4-FFF2-40B4-BE49-F238E27FC236}">
                <a16:creationId xmlns:a16="http://schemas.microsoft.com/office/drawing/2014/main" id="{FD7731D8-CAC2-A33A-1E98-434D50D500E7}"/>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9" name="Content Placeholder 8">
            <a:extLst>
              <a:ext uri="{FF2B5EF4-FFF2-40B4-BE49-F238E27FC236}">
                <a16:creationId xmlns:a16="http://schemas.microsoft.com/office/drawing/2014/main" id="{861BE861-0669-3A81-39C6-9441E4EDF451}"/>
              </a:ext>
            </a:extLst>
          </p:cNvPr>
          <p:cNvSpPr>
            <a:spLocks noGrp="1"/>
          </p:cNvSpPr>
          <p:nvPr>
            <p:ph sz="quarter" idx="4"/>
          </p:nvPr>
        </p:nvSpPr>
        <p:spPr>
          <a:xfrm>
            <a:off x="6156761" y="2743200"/>
            <a:ext cx="5794447" cy="4114800"/>
          </a:xfrm>
        </p:spPr>
        <p:txBody>
          <a:bodyPr>
            <a:normAutofit lnSpcReduction="10000"/>
          </a:bodyPr>
          <a:lstStyle/>
          <a:p>
            <a:pPr marL="342900" indent="-342900">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Cloud Provider Dependencies</a:t>
            </a:r>
          </a:p>
          <a:p>
            <a:pPr marL="342900" indent="-3429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Reliance on cloud providers for critical DR and BCP functions.</a:t>
            </a:r>
          </a:p>
          <a:p>
            <a:pPr marL="342900" indent="-34290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Sovereignty</a:t>
            </a:r>
          </a:p>
          <a:p>
            <a:pPr marL="342900" indent="-3429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Ensuring compliance with data residency regulations across different cloud regions.</a:t>
            </a:r>
          </a:p>
          <a:p>
            <a:pPr marL="342900" indent="-34290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Complexity of Cloud Environments</a:t>
            </a:r>
          </a:p>
          <a:p>
            <a:pPr marL="342900" indent="-3429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Managing DR and BCP in complex, multi-cloud environments.</a:t>
            </a:r>
          </a:p>
          <a:p>
            <a:endParaRPr lang="en-IN" dirty="0"/>
          </a:p>
        </p:txBody>
      </p:sp>
      <p:pic>
        <p:nvPicPr>
          <p:cNvPr id="11" name="Picture 10">
            <a:extLst>
              <a:ext uri="{FF2B5EF4-FFF2-40B4-BE49-F238E27FC236}">
                <a16:creationId xmlns:a16="http://schemas.microsoft.com/office/drawing/2014/main" id="{52935B56-27F1-144F-1FB9-6DCC36579B61}"/>
              </a:ext>
            </a:extLst>
          </p:cNvPr>
          <p:cNvPicPr>
            <a:picLocks noChangeAspect="1"/>
          </p:cNvPicPr>
          <p:nvPr/>
        </p:nvPicPr>
        <p:blipFill>
          <a:blip r:embed="rId2"/>
          <a:stretch>
            <a:fillRect/>
          </a:stretch>
        </p:blipFill>
        <p:spPr>
          <a:xfrm>
            <a:off x="-70451" y="0"/>
            <a:ext cx="6066057" cy="6858000"/>
          </a:xfrm>
          <a:prstGeom prst="rect">
            <a:avLst/>
          </a:prstGeom>
        </p:spPr>
      </p:pic>
    </p:spTree>
    <p:extLst>
      <p:ext uri="{BB962C8B-B14F-4D97-AF65-F5344CB8AC3E}">
        <p14:creationId xmlns:p14="http://schemas.microsoft.com/office/powerpoint/2010/main" val="31658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8D3-0B73-A51E-E43B-8C40C163AE1B}"/>
              </a:ext>
            </a:extLst>
          </p:cNvPr>
          <p:cNvSpPr>
            <a:spLocks noGrp="1"/>
          </p:cNvSpPr>
          <p:nvPr>
            <p:ph type="title"/>
          </p:nvPr>
        </p:nvSpPr>
        <p:spPr>
          <a:xfrm>
            <a:off x="5953991" y="228600"/>
            <a:ext cx="6151417" cy="2171700"/>
          </a:xfrm>
        </p:spPr>
        <p:txBody>
          <a:bodyPr>
            <a:noAutofit/>
          </a:bodyPr>
          <a:lstStyle/>
          <a:p>
            <a:r>
              <a:rPr lang="en-US" sz="3600" b="1" dirty="0"/>
              <a:t>The Future of Disaster Recovery and Business Continuity Planning</a:t>
            </a:r>
            <a:br>
              <a:rPr lang="en-US" sz="1200" b="1" dirty="0"/>
            </a:br>
            <a:endParaRPr lang="en-IN" sz="2800" dirty="0"/>
          </a:p>
        </p:txBody>
      </p:sp>
      <p:sp>
        <p:nvSpPr>
          <p:cNvPr id="3" name="Picture Placeholder 2">
            <a:extLst>
              <a:ext uri="{FF2B5EF4-FFF2-40B4-BE49-F238E27FC236}">
                <a16:creationId xmlns:a16="http://schemas.microsoft.com/office/drawing/2014/main" id="{28EC9A77-C610-BBA1-9FBC-DC051B3F710E}"/>
              </a:ext>
            </a:extLst>
          </p:cNvPr>
          <p:cNvSpPr>
            <a:spLocks noGrp="1"/>
          </p:cNvSpPr>
          <p:nvPr>
            <p:ph type="pic" sz="quarter" idx="13"/>
          </p:nvPr>
        </p:nvSpPr>
        <p:spPr/>
      </p:sp>
      <p:sp>
        <p:nvSpPr>
          <p:cNvPr id="4" name="Content Placeholder 3">
            <a:extLst>
              <a:ext uri="{FF2B5EF4-FFF2-40B4-BE49-F238E27FC236}">
                <a16:creationId xmlns:a16="http://schemas.microsoft.com/office/drawing/2014/main" id="{2A32BDEE-C91E-E088-D08C-0E9C2B803417}"/>
              </a:ext>
            </a:extLst>
          </p:cNvPr>
          <p:cNvSpPr>
            <a:spLocks noGrp="1"/>
          </p:cNvSpPr>
          <p:nvPr>
            <p:ph sz="quarter" idx="4"/>
          </p:nvPr>
        </p:nvSpPr>
        <p:spPr>
          <a:xfrm>
            <a:off x="6099047" y="2962655"/>
            <a:ext cx="6006362" cy="3583617"/>
          </a:xfrm>
        </p:spPr>
        <p:txBody>
          <a:bodyPr>
            <a:normAutofit lnSpcReduction="10000"/>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future of disaster recovery and business continuity planning is likely to be driven by advancements in cloud computing, artificial intelligence, and machine learning. </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These technologies will enable businesses to automate disaster recovery processes, improve data security, and make more informed decisions.</a:t>
            </a:r>
            <a:br>
              <a:rPr lang="en-US" sz="4000"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F1E257-F8CD-E4B7-C18A-A1BF6A7B2CB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0BFE7C3-5AA2-841B-F364-CB31A5214776}"/>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8" name="Picture 7">
            <a:extLst>
              <a:ext uri="{FF2B5EF4-FFF2-40B4-BE49-F238E27FC236}">
                <a16:creationId xmlns:a16="http://schemas.microsoft.com/office/drawing/2014/main" id="{1131158A-007E-B114-57A6-448E826F01FD}"/>
              </a:ext>
            </a:extLst>
          </p:cNvPr>
          <p:cNvPicPr>
            <a:picLocks noChangeAspect="1"/>
          </p:cNvPicPr>
          <p:nvPr/>
        </p:nvPicPr>
        <p:blipFill>
          <a:blip r:embed="rId2"/>
          <a:stretch>
            <a:fillRect/>
          </a:stretch>
        </p:blipFill>
        <p:spPr>
          <a:xfrm>
            <a:off x="0" y="-1"/>
            <a:ext cx="5787736" cy="6981677"/>
          </a:xfrm>
          <a:prstGeom prst="rect">
            <a:avLst/>
          </a:prstGeom>
        </p:spPr>
      </p:pic>
    </p:spTree>
    <p:extLst>
      <p:ext uri="{BB962C8B-B14F-4D97-AF65-F5344CB8AC3E}">
        <p14:creationId xmlns:p14="http://schemas.microsoft.com/office/powerpoint/2010/main" val="149289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981E-10D9-0E26-473C-8D5315CD147B}"/>
              </a:ext>
            </a:extLst>
          </p:cNvPr>
          <p:cNvSpPr>
            <a:spLocks noGrp="1"/>
          </p:cNvSpPr>
          <p:nvPr>
            <p:ph type="title"/>
          </p:nvPr>
        </p:nvSpPr>
        <p:spPr>
          <a:xfrm>
            <a:off x="5850082" y="540326"/>
            <a:ext cx="2826327" cy="1330037"/>
          </a:xfrm>
        </p:spPr>
        <p:txBody>
          <a:bodyPr/>
          <a:lstStyle/>
          <a:p>
            <a:r>
              <a:rPr lang="en-IN" b="1" dirty="0"/>
              <a:t>Conclusion</a:t>
            </a:r>
            <a:br>
              <a:rPr lang="en-IN" b="1" dirty="0"/>
            </a:br>
            <a:endParaRPr lang="en-IN" dirty="0"/>
          </a:p>
        </p:txBody>
      </p:sp>
      <p:sp>
        <p:nvSpPr>
          <p:cNvPr id="4" name="Content Placeholder 3">
            <a:extLst>
              <a:ext uri="{FF2B5EF4-FFF2-40B4-BE49-F238E27FC236}">
                <a16:creationId xmlns:a16="http://schemas.microsoft.com/office/drawing/2014/main" id="{136549C9-7899-6C0E-1416-FEC50EE14C04}"/>
              </a:ext>
            </a:extLst>
          </p:cNvPr>
          <p:cNvSpPr>
            <a:spLocks noGrp="1"/>
          </p:cNvSpPr>
          <p:nvPr>
            <p:ph sz="quarter" idx="4"/>
          </p:nvPr>
        </p:nvSpPr>
        <p:spPr>
          <a:xfrm>
            <a:off x="6092953" y="2805637"/>
            <a:ext cx="5725807" cy="3645963"/>
          </a:xfrm>
        </p:spPr>
        <p:txBody>
          <a:bodyPr>
            <a:normAutofit fontScale="92500"/>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Disaster recovery and business continuity planning are essential for businesses relying on cloud computing. These plans help minimize the impact of disasters, ensuring business continuity and data protection. By implementing best practices, embracing automation, and staying informed about emerging technologies, businesses can navigate the challenges of disaster recovery in the cloud and maintain their resilience.</a:t>
            </a:r>
          </a:p>
          <a:p>
            <a:endParaRPr lang="en-IN" dirty="0">
              <a:solidFill>
                <a:schemeClr val="tx1"/>
              </a:solidFill>
            </a:endParaRPr>
          </a:p>
        </p:txBody>
      </p:sp>
      <p:sp>
        <p:nvSpPr>
          <p:cNvPr id="5" name="Footer Placeholder 4">
            <a:extLst>
              <a:ext uri="{FF2B5EF4-FFF2-40B4-BE49-F238E27FC236}">
                <a16:creationId xmlns:a16="http://schemas.microsoft.com/office/drawing/2014/main" id="{CBEFA912-8418-1C7B-789D-DF3C30CE7FD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A3A374B-B6DB-F883-3089-8677F6922FAE}"/>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3074" name="Picture 2">
            <a:extLst>
              <a:ext uri="{FF2B5EF4-FFF2-40B4-BE49-F238E27FC236}">
                <a16:creationId xmlns:a16="http://schemas.microsoft.com/office/drawing/2014/main" id="{094182C1-382C-6EBD-93D0-CB6915E90FDC}"/>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4846" r="24846"/>
          <a:stretch>
            <a:fillRect/>
          </a:stretch>
        </p:blipFill>
        <p:spPr bwMode="auto">
          <a:xfrm>
            <a:off x="0" y="0"/>
            <a:ext cx="57777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61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B90F-B828-57AE-D4A5-799EB40BDF3D}"/>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B6697158-DA77-1C94-69F9-7EC47A9EC52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3D614E-F51A-0AFD-DBBB-E8BF16C0AFFE}"/>
              </a:ext>
            </a:extLst>
          </p:cNvPr>
          <p:cNvSpPr>
            <a:spLocks noGrp="1"/>
          </p:cNvSpPr>
          <p:nvPr>
            <p:ph type="sldNum" sz="quarter" idx="11"/>
          </p:nvPr>
        </p:nvSpPr>
        <p:spPr/>
        <p:txBody>
          <a:bodyPr/>
          <a:lstStyle/>
          <a:p>
            <a:fld id="{294A09A9-5501-47C1-A89A-A340965A2BE2}" type="slidenum">
              <a:rPr lang="en-US" smtClean="0"/>
              <a:pPr/>
              <a:t>16</a:t>
            </a:fld>
            <a:endParaRPr lang="en-US" dirty="0"/>
          </a:p>
        </p:txBody>
      </p:sp>
      <p:pic>
        <p:nvPicPr>
          <p:cNvPr id="6" name="Picture Placeholder 11" descr="A bouquet of flowers">
            <a:extLst>
              <a:ext uri="{FF2B5EF4-FFF2-40B4-BE49-F238E27FC236}">
                <a16:creationId xmlns:a16="http://schemas.microsoft.com/office/drawing/2014/main" id="{55661F2E-581E-C1AA-04CB-4C27248B56A4}"/>
              </a:ext>
            </a:extLst>
          </p:cNvPr>
          <p:cNvPicPr>
            <a:picLocks noGrp="1" noChangeAspect="1"/>
          </p:cNvPicPr>
          <p:nvPr>
            <p:ph sz="quarter" idx="13"/>
          </p:nvPr>
        </p:nvPicPr>
        <p:blipFill>
          <a:blip r:embed="rId2"/>
          <a:srcRect/>
          <a:stretch/>
        </p:blipFill>
        <p:spPr>
          <a:xfrm>
            <a:off x="-2030180" y="-243068"/>
            <a:ext cx="16175555" cy="7101067"/>
          </a:xfrm>
        </p:spPr>
      </p:pic>
      <p:sp>
        <p:nvSpPr>
          <p:cNvPr id="8" name="TextBox 7">
            <a:extLst>
              <a:ext uri="{FF2B5EF4-FFF2-40B4-BE49-F238E27FC236}">
                <a16:creationId xmlns:a16="http://schemas.microsoft.com/office/drawing/2014/main" id="{ADF8D3C3-E689-95FB-5F86-FE0639EF92DA}"/>
              </a:ext>
            </a:extLst>
          </p:cNvPr>
          <p:cNvSpPr txBox="1"/>
          <p:nvPr/>
        </p:nvSpPr>
        <p:spPr>
          <a:xfrm>
            <a:off x="152400" y="1361440"/>
            <a:ext cx="5852160" cy="1200329"/>
          </a:xfrm>
          <a:prstGeom prst="rect">
            <a:avLst/>
          </a:prstGeom>
          <a:noFill/>
        </p:spPr>
        <p:txBody>
          <a:bodyPr wrap="square" rtlCol="0">
            <a:spAutoFit/>
          </a:bodyPr>
          <a:lstStyle/>
          <a:p>
            <a:r>
              <a:rPr lang="en-IN" sz="7200" dirty="0">
                <a:solidFill>
                  <a:schemeClr val="bg1">
                    <a:lumMod val="95000"/>
                  </a:schemeClr>
                </a:solidFill>
              </a:rPr>
              <a:t>THANK YOU</a:t>
            </a:r>
          </a:p>
        </p:txBody>
      </p:sp>
    </p:spTree>
    <p:extLst>
      <p:ext uri="{BB962C8B-B14F-4D97-AF65-F5344CB8AC3E}">
        <p14:creationId xmlns:p14="http://schemas.microsoft.com/office/powerpoint/2010/main" val="37634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433647" y="261256"/>
            <a:ext cx="5697415" cy="2449287"/>
          </a:xfrm>
        </p:spPr>
        <p:txBody>
          <a:bodyPr anchor="b">
            <a:noAutofit/>
          </a:bodyPr>
          <a:lstStyle/>
          <a:p>
            <a:r>
              <a:rPr lang="en-US" b="1" dirty="0"/>
              <a:t>Disaster Recovery and Business Continuity Planning</a:t>
            </a:r>
            <a:br>
              <a:rPr lang="en-US" b="1" dirty="0"/>
            </a:b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5320145" y="2852448"/>
            <a:ext cx="6631063" cy="3744296"/>
          </a:xfrm>
        </p:spPr>
        <p:txBody>
          <a:bodyPr vert="horz" lIns="91440" tIns="45720" rIns="91440" bIns="45720" rtlCol="0" anchor="t">
            <a:normAutofit lnSpcReduction="10000"/>
          </a:bodyPr>
          <a:lstStyle/>
          <a:p>
            <a:pPr marL="457200" indent="-457200">
              <a:buFont typeface="Wingdings" panose="05000000000000000000" pitchFamily="2" charset="2"/>
              <a:buChar char="Ø"/>
            </a:pPr>
            <a:r>
              <a:rPr lang="en-US" sz="3000" b="1" dirty="0">
                <a:solidFill>
                  <a:schemeClr val="tx1">
                    <a:lumMod val="95000"/>
                    <a:lumOff val="5000"/>
                  </a:schemeClr>
                </a:solidFill>
                <a:latin typeface="Times New Roman" panose="02020603050405020304" pitchFamily="18" charset="0"/>
                <a:cs typeface="Times New Roman" panose="02020603050405020304" pitchFamily="18" charset="0"/>
              </a:rPr>
              <a:t>Disaster recovery (DR) and business continuity planning (BCP) are essential for ensuring business resilience in the face of disruptions. </a:t>
            </a:r>
          </a:p>
          <a:p>
            <a:pPr marL="514350" indent="-514350">
              <a:buFont typeface="Wingdings" panose="05000000000000000000" pitchFamily="2" charset="2"/>
              <a:buChar char="Ø"/>
            </a:pPr>
            <a:r>
              <a:rPr lang="en-US" sz="3000" b="1" dirty="0">
                <a:solidFill>
                  <a:schemeClr val="tx1">
                    <a:lumMod val="95000"/>
                    <a:lumOff val="5000"/>
                  </a:schemeClr>
                </a:solidFill>
                <a:latin typeface="Times New Roman" panose="02020603050405020304" pitchFamily="18" charset="0"/>
                <a:cs typeface="Times New Roman" panose="02020603050405020304" pitchFamily="18" charset="0"/>
              </a:rPr>
              <a:t>Cloud computing offers unique opportunities and challenges for implementing effective DR and BCP strategies.</a:t>
            </a:r>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2052" name="Picture 4" descr="Lightbox">
            <a:extLst>
              <a:ext uri="{FF2B5EF4-FFF2-40B4-BE49-F238E27FC236}">
                <a16:creationId xmlns:a16="http://schemas.microsoft.com/office/drawing/2014/main" id="{DA789FB9-8998-F7D4-13C9-BB813438DD49}"/>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2269" r="12269"/>
          <a:stretch>
            <a:fillRect/>
          </a:stretch>
        </p:blipFill>
        <p:spPr bwMode="auto">
          <a:xfrm>
            <a:off x="64110" y="0"/>
            <a:ext cx="51764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123797" y="79131"/>
            <a:ext cx="6558358" cy="3429000"/>
          </a:xfrm>
          <a:noFill/>
        </p:spPr>
        <p:txBody>
          <a:bodyPr>
            <a:noAutofit/>
          </a:bodyPr>
          <a:lstStyle/>
          <a:p>
            <a:br>
              <a:rPr lang="en-US" sz="3600" b="1" dirty="0"/>
            </a:br>
            <a:br>
              <a:rPr lang="en-US" sz="3600" b="1" dirty="0"/>
            </a:br>
            <a:r>
              <a:rPr lang="en-US" sz="3200" b="1" dirty="0"/>
              <a:t>Key Considerations for Cloud DR and BCP</a:t>
            </a:r>
            <a:br>
              <a:rPr lang="en-US" sz="3200" b="1" dirty="0"/>
            </a:br>
            <a:r>
              <a:rPr lang="en-US" sz="3200" b="1" dirty="0"/>
              <a:t>Cloud Service Model</a:t>
            </a:r>
            <a:br>
              <a:rPr lang="en-US" sz="3200" b="1" dirty="0"/>
            </a:br>
            <a:br>
              <a:rPr lang="en-US" sz="3200" b="1" dirty="0"/>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The choice of IaaS, PaaS, or SaaS impacts DR and BCP strategies, as different services offer varying levels of control and flexibility.</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Data Security and Compliance</a:t>
            </a:r>
            <a:b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Ensuring data confidentiality, integrity, and availability is critical, especially in regulated industries</a:t>
            </a:r>
            <a:r>
              <a:rPr lang="en-US" sz="1800" dirty="0">
                <a:solidFill>
                  <a:schemeClr val="tx1">
                    <a:lumMod val="95000"/>
                    <a:lumOff val="5000"/>
                  </a:schemeClr>
                </a:solidFill>
              </a:rPr>
              <a:t>.</a:t>
            </a:r>
            <a:br>
              <a:rPr lang="en-US" sz="1800" dirty="0">
                <a:solidFill>
                  <a:schemeClr val="tx1">
                    <a:lumMod val="95000"/>
                    <a:lumOff val="5000"/>
                  </a:schemeClr>
                </a:solidFill>
              </a:rPr>
            </a:br>
            <a:r>
              <a:rPr lang="en-US" sz="1800" b="1" dirty="0">
                <a:solidFill>
                  <a:schemeClr val="tx1">
                    <a:lumMod val="95000"/>
                    <a:lumOff val="5000"/>
                  </a:schemeClr>
                </a:solidFill>
              </a:rPr>
              <a:t> </a:t>
            </a:r>
            <a:br>
              <a:rPr lang="en-US" sz="1800" b="1" dirty="0">
                <a:solidFill>
                  <a:schemeClr val="tx1">
                    <a:lumMod val="95000"/>
                    <a:lumOff val="5000"/>
                  </a:schemeClr>
                </a:solidFill>
              </a:rPr>
            </a:br>
            <a:endParaRPr lang="en-US" sz="1800" dirty="0">
              <a:solidFill>
                <a:schemeClr val="tx1">
                  <a:lumMod val="95000"/>
                  <a:lumOff val="5000"/>
                </a:schemeClr>
              </a:solidFill>
            </a:endParaRP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0" y="3508131"/>
            <a:ext cx="6346581" cy="3270738"/>
          </a:xfrm>
          <a:noFill/>
        </p:spPr>
        <p:txBody>
          <a:bodyPr>
            <a:noAutofit/>
          </a:bodyPr>
          <a:lstStyle/>
          <a:p>
            <a:pPr marL="342900" indent="-342900" algn="l">
              <a:buClr>
                <a:srgbClr val="AAD6FF"/>
              </a:buClr>
              <a:buFont typeface="Wingdings" panose="05000000000000000000" pitchFamily="2" charset="2"/>
              <a:buChar char="Ø"/>
            </a:pPr>
            <a:r>
              <a:rPr lang="en-US" sz="2400" dirty="0">
                <a:solidFill>
                  <a:schemeClr val="tx2">
                    <a:lumMod val="10000"/>
                  </a:schemeClr>
                </a:solidFill>
                <a:latin typeface="Times New Roman" panose="02020603050405020304" pitchFamily="18" charset="0"/>
                <a:cs typeface="Times New Roman" panose="02020603050405020304" pitchFamily="18" charset="0"/>
              </a:rPr>
              <a:t>Recovery Time Objectives (RTOs) and Recovery Point Objectives (RPOs)</a:t>
            </a:r>
            <a:br>
              <a:rPr lang="en-US" sz="2400" dirty="0">
                <a:solidFill>
                  <a:schemeClr val="tx2">
                    <a:lumMod val="10000"/>
                  </a:schemeClr>
                </a:solidFill>
                <a:latin typeface="Times New Roman" panose="02020603050405020304" pitchFamily="18" charset="0"/>
                <a:cs typeface="Times New Roman" panose="02020603050405020304" pitchFamily="18" charset="0"/>
              </a:rPr>
            </a:br>
            <a:r>
              <a:rPr lang="en-US" sz="2400" dirty="0">
                <a:solidFill>
                  <a:schemeClr val="tx2">
                    <a:lumMod val="10000"/>
                  </a:schemeClr>
                </a:solidFill>
                <a:latin typeface="Times New Roman" panose="02020603050405020304" pitchFamily="18" charset="0"/>
                <a:cs typeface="Times New Roman" panose="02020603050405020304" pitchFamily="18" charset="0"/>
              </a:rPr>
              <a:t> </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RTOs and RPOs define acceptable downtime and data loss, influencing DR and BCP strategies.</a:t>
            </a:r>
          </a:p>
          <a:p>
            <a:pPr marL="285750" indent="-285750" algn="l">
              <a:buClr>
                <a:srgbClr val="AAD6FF"/>
              </a:buClr>
              <a:buFont typeface="Wingdings" panose="05000000000000000000" pitchFamily="2" charset="2"/>
              <a:buChar char="Ø"/>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l">
              <a:buClr>
                <a:srgbClr val="AAD6FF"/>
              </a:buCl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Cloud Provider Service Level Agreements (SLAs</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SLAs outline cloud provider responsibilities for uptime, performance, and disaster recovery capabilities.</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AutoShape 2">
            <a:extLst>
              <a:ext uri="{FF2B5EF4-FFF2-40B4-BE49-F238E27FC236}">
                <a16:creationId xmlns:a16="http://schemas.microsoft.com/office/drawing/2014/main" id="{A04F6E62-B8BB-43C8-5C90-E1F3961C0964}"/>
              </a:ext>
            </a:extLst>
          </p:cNvPr>
          <p:cNvSpPr>
            <a:spLocks noChangeAspect="1" noChangeArrowheads="1"/>
          </p:cNvSpPr>
          <p:nvPr/>
        </p:nvSpPr>
        <p:spPr bwMode="auto">
          <a:xfrm>
            <a:off x="8001000" y="2780910"/>
            <a:ext cx="2461846"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a:extLst>
              <a:ext uri="{FF2B5EF4-FFF2-40B4-BE49-F238E27FC236}">
                <a16:creationId xmlns:a16="http://schemas.microsoft.com/office/drawing/2014/main" id="{576FD1DF-227E-80CD-EB69-78003A8BA8F7}"/>
              </a:ext>
            </a:extLst>
          </p:cNvPr>
          <p:cNvSpPr>
            <a:spLocks noChangeAspect="1" noChangeArrowheads="1"/>
          </p:cNvSpPr>
          <p:nvPr/>
        </p:nvSpPr>
        <p:spPr bwMode="auto">
          <a:xfrm>
            <a:off x="8124091" y="2878953"/>
            <a:ext cx="3859823" cy="31965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6">
            <a:extLst>
              <a:ext uri="{FF2B5EF4-FFF2-40B4-BE49-F238E27FC236}">
                <a16:creationId xmlns:a16="http://schemas.microsoft.com/office/drawing/2014/main" id="{BCE75D86-B8E3-9122-8D35-EA1985453F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8">
            <a:extLst>
              <a:ext uri="{FF2B5EF4-FFF2-40B4-BE49-F238E27FC236}">
                <a16:creationId xmlns:a16="http://schemas.microsoft.com/office/drawing/2014/main" id="{F18E1D2E-C784-F2F7-205E-72D2AFFE40D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BF07F7BE-37E7-DE7E-7B52-687893C22E84}"/>
              </a:ext>
            </a:extLst>
          </p:cNvPr>
          <p:cNvPicPr>
            <a:picLocks noChangeAspect="1"/>
          </p:cNvPicPr>
          <p:nvPr/>
        </p:nvPicPr>
        <p:blipFill>
          <a:blip r:embed="rId3"/>
          <a:stretch>
            <a:fillRect/>
          </a:stretch>
        </p:blipFill>
        <p:spPr>
          <a:xfrm>
            <a:off x="6581803" y="-2"/>
            <a:ext cx="5638800" cy="6858001"/>
          </a:xfrm>
          <a:prstGeom prst="rect">
            <a:avLst/>
          </a:prstGeom>
        </p:spPr>
      </p:pic>
    </p:spTree>
    <p:extLst>
      <p:ext uri="{BB962C8B-B14F-4D97-AF65-F5344CB8AC3E}">
        <p14:creationId xmlns:p14="http://schemas.microsoft.com/office/powerpoint/2010/main" val="354187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8AEFFF-A4DD-AE1A-FB95-560B0FEF458B}"/>
              </a:ext>
            </a:extLst>
          </p:cNvPr>
          <p:cNvPicPr>
            <a:picLocks noChangeAspect="1"/>
          </p:cNvPicPr>
          <p:nvPr/>
        </p:nvPicPr>
        <p:blipFill>
          <a:blip r:embed="rId2"/>
          <a:stretch>
            <a:fillRect/>
          </a:stretch>
        </p:blipFill>
        <p:spPr>
          <a:xfrm>
            <a:off x="0" y="0"/>
            <a:ext cx="5433646" cy="6858000"/>
          </a:xfrm>
          <a:prstGeom prst="rect">
            <a:avLst/>
          </a:prstGeom>
        </p:spPr>
      </p:pic>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521570" y="553915"/>
            <a:ext cx="6462346" cy="6167560"/>
          </a:xfrm>
          <a:noFill/>
        </p:spPr>
        <p:txBody>
          <a:bodyPr vert="horz" lIns="91440" tIns="45720" rIns="91440" bIns="45720" rtlCol="0" anchor="t">
            <a:normAutofit/>
          </a:bodyPr>
          <a:lstStyle/>
          <a:p>
            <a:pPr>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Understanding Cloud-Based DR and BCP</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Cloud-Based Redundancy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Cloud providers offer multiple data centers in different geographic locations, providing inherent redundancy and disaster tolerance.</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Failover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Cloud platforms can automatically fail over workloads to a redundant infrastructure in the event of a disaster.</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Data Backup and Recovery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Cloud providers offer robust data backup and recovery solutions, ensuring rapid restoration of critical data.</a:t>
            </a:r>
          </a:p>
          <a:p>
            <a:pPr marL="0" indent="0">
              <a:buNone/>
            </a:pP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29C-A59E-4DE9-E4AC-2B2F9C45C934}"/>
              </a:ext>
            </a:extLst>
          </p:cNvPr>
          <p:cNvSpPr>
            <a:spLocks noGrp="1"/>
          </p:cNvSpPr>
          <p:nvPr>
            <p:ph type="title"/>
          </p:nvPr>
        </p:nvSpPr>
        <p:spPr>
          <a:xfrm>
            <a:off x="5756564" y="353292"/>
            <a:ext cx="5777346" cy="1984664"/>
          </a:xfrm>
        </p:spPr>
        <p:txBody>
          <a:bodyPr>
            <a:normAutofit fontScale="90000"/>
          </a:bodyPr>
          <a:lstStyle/>
          <a:p>
            <a:r>
              <a:rPr lang="en-US" b="1" dirty="0"/>
              <a:t>Disaster Recovery and Business Continuity Planning in Different Cloud Models</a:t>
            </a:r>
            <a:br>
              <a:rPr lang="en-US" b="1" dirty="0"/>
            </a:br>
            <a:endParaRPr lang="en-IN" dirty="0"/>
          </a:p>
        </p:txBody>
      </p:sp>
      <p:sp>
        <p:nvSpPr>
          <p:cNvPr id="4" name="Content Placeholder 3">
            <a:extLst>
              <a:ext uri="{FF2B5EF4-FFF2-40B4-BE49-F238E27FC236}">
                <a16:creationId xmlns:a16="http://schemas.microsoft.com/office/drawing/2014/main" id="{9EC0B848-4973-1DF8-90D6-25283E7243DF}"/>
              </a:ext>
            </a:extLst>
          </p:cNvPr>
          <p:cNvSpPr>
            <a:spLocks noGrp="1"/>
          </p:cNvSpPr>
          <p:nvPr>
            <p:ph sz="quarter" idx="4"/>
          </p:nvPr>
        </p:nvSpPr>
        <p:spPr>
          <a:xfrm>
            <a:off x="5871803" y="2890982"/>
            <a:ext cx="5984223" cy="3830494"/>
          </a:xfrm>
        </p:spPr>
        <p:txBody>
          <a:bodyPr>
            <a:normAutofit fontScale="55000" lnSpcReduction="20000"/>
          </a:bodyPr>
          <a:lstStyle/>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sz="4400" b="1" dirty="0"/>
              <a:t>IaaS</a:t>
            </a:r>
          </a:p>
          <a:p>
            <a:pPr marL="342900" indent="-342900">
              <a:buFont typeface="Wingdings" panose="05000000000000000000" pitchFamily="2" charset="2"/>
              <a:buChar char="Ø"/>
            </a:pPr>
            <a:r>
              <a:rPr lang="en-US" b="1" dirty="0"/>
              <a:t>In Infrastructure as a Service (IaaS), businesses are responsible for managing their own operating systems, applications, and data. They need to implement their own disaster recovery strategies, using cloud services as a platform.</a:t>
            </a:r>
          </a:p>
          <a:p>
            <a:pPr marL="342900" indent="-342900">
              <a:buFont typeface="Wingdings" panose="05000000000000000000" pitchFamily="2" charset="2"/>
              <a:buChar char="Ø"/>
            </a:pPr>
            <a:r>
              <a:rPr lang="en-US" sz="4400" b="1" dirty="0"/>
              <a:t>PaaS</a:t>
            </a:r>
          </a:p>
          <a:p>
            <a:pPr marL="342900" indent="-342900">
              <a:buFont typeface="Wingdings" panose="05000000000000000000" pitchFamily="2" charset="2"/>
              <a:buChar char="Ø"/>
            </a:pPr>
            <a:r>
              <a:rPr lang="en-US" b="1" dirty="0"/>
              <a:t>Platform as a Service (PaaS) providers offer a platform for developing and deploying applications. Disaster recovery plans should leverage PaaS features for automatic backups, replication, and failover</a:t>
            </a:r>
            <a:r>
              <a:rPr lang="en-US" dirty="0"/>
              <a:t>.</a:t>
            </a:r>
          </a:p>
          <a:p>
            <a:pPr marL="342900" indent="-342900">
              <a:buFont typeface="Wingdings" panose="05000000000000000000" pitchFamily="2" charset="2"/>
              <a:buChar char="Ø"/>
            </a:pPr>
            <a:r>
              <a:rPr lang="en-US" sz="4400" b="1" dirty="0"/>
              <a:t>SaaS</a:t>
            </a:r>
          </a:p>
          <a:p>
            <a:pPr marL="342900" indent="-342900">
              <a:buFont typeface="Wingdings" panose="05000000000000000000" pitchFamily="2" charset="2"/>
              <a:buChar char="Ø"/>
            </a:pPr>
            <a:r>
              <a:rPr lang="en-US" b="1" dirty="0"/>
              <a:t>Software as a Service (SaaS) providers manage all aspects of the application, including disaster recovery. Businesses need to understand their SaaS providers' disaster recovery capabilities and include them in their planning</a:t>
            </a:r>
          </a:p>
          <a:p>
            <a:endParaRPr lang="en-IN" dirty="0"/>
          </a:p>
        </p:txBody>
      </p:sp>
      <p:sp>
        <p:nvSpPr>
          <p:cNvPr id="6" name="Slide Number Placeholder 5">
            <a:extLst>
              <a:ext uri="{FF2B5EF4-FFF2-40B4-BE49-F238E27FC236}">
                <a16:creationId xmlns:a16="http://schemas.microsoft.com/office/drawing/2014/main" id="{0A7FB3FE-0358-73F2-E8E6-FE0A423A078E}"/>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10" name="Picture Placeholder 9">
            <a:extLst>
              <a:ext uri="{FF2B5EF4-FFF2-40B4-BE49-F238E27FC236}">
                <a16:creationId xmlns:a16="http://schemas.microsoft.com/office/drawing/2014/main" id="{61A3F21D-6F68-9D5C-2AB7-CE53A3996969}"/>
              </a:ext>
            </a:extLst>
          </p:cNvPr>
          <p:cNvSpPr>
            <a:spLocks noGrp="1"/>
          </p:cNvSpPr>
          <p:nvPr>
            <p:ph type="pic" sz="quarter" idx="13"/>
          </p:nvPr>
        </p:nvSpPr>
        <p:spPr>
          <a:xfrm>
            <a:off x="-83053" y="0"/>
            <a:ext cx="5174458" cy="6858000"/>
          </a:xfrm>
        </p:spPr>
      </p:sp>
      <p:pic>
        <p:nvPicPr>
          <p:cNvPr id="12" name="Picture 11">
            <a:extLst>
              <a:ext uri="{FF2B5EF4-FFF2-40B4-BE49-F238E27FC236}">
                <a16:creationId xmlns:a16="http://schemas.microsoft.com/office/drawing/2014/main" id="{9A694990-557A-EFB7-2218-5BC592C8227C}"/>
              </a:ext>
            </a:extLst>
          </p:cNvPr>
          <p:cNvPicPr>
            <a:picLocks noChangeAspect="1"/>
          </p:cNvPicPr>
          <p:nvPr/>
        </p:nvPicPr>
        <p:blipFill>
          <a:blip r:embed="rId2"/>
          <a:stretch>
            <a:fillRect/>
          </a:stretch>
        </p:blipFill>
        <p:spPr>
          <a:xfrm>
            <a:off x="0" y="0"/>
            <a:ext cx="5788750" cy="6858000"/>
          </a:xfrm>
          <a:prstGeom prst="rect">
            <a:avLst/>
          </a:prstGeom>
        </p:spPr>
      </p:pic>
    </p:spTree>
    <p:extLst>
      <p:ext uri="{BB962C8B-B14F-4D97-AF65-F5344CB8AC3E}">
        <p14:creationId xmlns:p14="http://schemas.microsoft.com/office/powerpoint/2010/main" val="378333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endParaRPr lang="en-US" dirty="0"/>
          </a:p>
        </p:txBody>
      </p:sp>
      <p:sp>
        <p:nvSpPr>
          <p:cNvPr id="10" name="Content Placeholder 9">
            <a:extLst>
              <a:ext uri="{FF2B5EF4-FFF2-40B4-BE49-F238E27FC236}">
                <a16:creationId xmlns:a16="http://schemas.microsoft.com/office/drawing/2014/main" id="{ED45388B-F6C6-3BAE-BC81-AD233BEC8586}"/>
              </a:ext>
            </a:extLst>
          </p:cNvPr>
          <p:cNvSpPr>
            <a:spLocks noGrp="1"/>
          </p:cNvSpPr>
          <p:nvPr>
            <p:ph sz="quarter" idx="12"/>
          </p:nvPr>
        </p:nvSpPr>
        <p:spPr>
          <a:xfrm>
            <a:off x="932688" y="298938"/>
            <a:ext cx="5276088" cy="6216162"/>
          </a:xfrm>
        </p:spPr>
        <p:txBody>
          <a:bodyPr/>
          <a:lstStyle/>
          <a:p>
            <a:r>
              <a:rPr lang="en-US" sz="1800" b="1" dirty="0"/>
              <a:t>Designing a Comprehensive Cloud DR and BCP Strategy</a:t>
            </a:r>
          </a:p>
          <a:p>
            <a:r>
              <a:rPr lang="en-US" sz="1800" b="1" dirty="0"/>
              <a:t>Risk Assessment</a:t>
            </a:r>
          </a:p>
          <a:p>
            <a:r>
              <a:rPr lang="en-US" sz="1800" dirty="0"/>
              <a:t>Identify potential threats and vulnerabilities that could disrupt business operations.</a:t>
            </a:r>
          </a:p>
          <a:p>
            <a:r>
              <a:rPr lang="en-US" sz="1800" b="1" dirty="0"/>
              <a:t>Business Impact Analysis</a:t>
            </a:r>
          </a:p>
          <a:p>
            <a:r>
              <a:rPr lang="en-US" sz="1800" dirty="0"/>
              <a:t>Assess the impact of disruptions on critical business functions and prioritize recovery efforts.</a:t>
            </a:r>
          </a:p>
          <a:p>
            <a:r>
              <a:rPr lang="en-US" sz="1800" b="1" dirty="0"/>
              <a:t>Develop DR and BCP Plans</a:t>
            </a:r>
          </a:p>
          <a:p>
            <a:r>
              <a:rPr lang="en-US" sz="1800" dirty="0"/>
              <a:t>Document detailed plans for recovery procedures, including roles, responsibilities, and communication protocols.</a:t>
            </a:r>
          </a:p>
          <a:p>
            <a:r>
              <a:rPr lang="en-US" b="1" dirty="0"/>
              <a:t>Test and Review</a:t>
            </a:r>
          </a:p>
          <a:p>
            <a:r>
              <a:rPr lang="en-US" dirty="0"/>
              <a:t>Regularly test DR and BCP plans to ensure their effectiveness and identify areas for improvement.</a:t>
            </a:r>
          </a:p>
          <a:p>
            <a:pPr marL="0" indent="0">
              <a:buNone/>
            </a:pPr>
            <a:endParaRPr lang="en-US" dirty="0"/>
          </a:p>
          <a:p>
            <a:endParaRPr lang="en-US" dirty="0"/>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932688" y="2697480"/>
            <a:ext cx="5276088" cy="3483864"/>
          </a:xfrm>
        </p:spPr>
        <p:txBody>
          <a:bodyPr/>
          <a:lstStyle/>
          <a:p>
            <a:endParaRPr lang="en-US" dirty="0"/>
          </a:p>
          <a:p>
            <a:endParaRPr lang="en-US" dirty="0"/>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pic>
        <p:nvPicPr>
          <p:cNvPr id="4" name="Picture 2" descr="What is Disaster Recovery (DR)? Types of Disaster Recovery | Fortinet">
            <a:extLst>
              <a:ext uri="{FF2B5EF4-FFF2-40B4-BE49-F238E27FC236}">
                <a16:creationId xmlns:a16="http://schemas.microsoft.com/office/drawing/2014/main" id="{4189629F-7129-527A-27F9-EA58B1882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776" y="1"/>
            <a:ext cx="5983224"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993EAD-B134-D599-0422-A8C8C6A2E1F4}"/>
              </a:ext>
            </a:extLst>
          </p:cNvPr>
          <p:cNvSpPr txBox="1"/>
          <p:nvPr/>
        </p:nvSpPr>
        <p:spPr>
          <a:xfrm>
            <a:off x="6465980" y="136525"/>
            <a:ext cx="5468816" cy="369332"/>
          </a:xfrm>
          <a:prstGeom prst="rect">
            <a:avLst/>
          </a:prstGeom>
          <a:noFill/>
        </p:spPr>
        <p:txBody>
          <a:bodyPr wrap="square" rtlCol="0">
            <a:spAutoFit/>
          </a:bodyPr>
          <a:lstStyle/>
          <a:p>
            <a:r>
              <a:rPr lang="en-US" sz="1800" b="1" dirty="0"/>
              <a:t>Designing a Comprehensive Cloud DR and BCP Strategy</a:t>
            </a:r>
          </a:p>
        </p:txBody>
      </p:sp>
    </p:spTree>
    <p:extLst>
      <p:ext uri="{BB962C8B-B14F-4D97-AF65-F5344CB8AC3E}">
        <p14:creationId xmlns:p14="http://schemas.microsoft.com/office/powerpoint/2010/main" val="51239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a:xfrm>
            <a:off x="307731" y="228600"/>
            <a:ext cx="10899648" cy="1600200"/>
          </a:xfrm>
        </p:spPr>
        <p:txBody>
          <a:bodyPr>
            <a:normAutofit fontScale="90000"/>
          </a:bodyPr>
          <a:lstStyle/>
          <a:p>
            <a:r>
              <a:rPr lang="en-US" b="1" dirty="0"/>
              <a:t>Best Practices for Successful Cloud DR and BCP</a:t>
            </a:r>
            <a:br>
              <a:rPr lang="en-US" b="1" dirty="0"/>
            </a:br>
            <a:endParaRPr lang="en-US" dirty="0"/>
          </a:p>
        </p:txBody>
      </p:sp>
      <p:sp>
        <p:nvSpPr>
          <p:cNvPr id="3" name="Footer Placeholder 2">
            <a:extLst>
              <a:ext uri="{FF2B5EF4-FFF2-40B4-BE49-F238E27FC236}">
                <a16:creationId xmlns:a16="http://schemas.microsoft.com/office/drawing/2014/main" id="{655A5A04-AC5B-B4F0-7404-47D8B3C743A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7" name="Content Placeholder 6">
            <a:extLst>
              <a:ext uri="{FF2B5EF4-FFF2-40B4-BE49-F238E27FC236}">
                <a16:creationId xmlns:a16="http://schemas.microsoft.com/office/drawing/2014/main" id="{5FC56061-E662-8D7E-E186-20E4DA682946}"/>
              </a:ext>
            </a:extLst>
          </p:cNvPr>
          <p:cNvSpPr>
            <a:spLocks noGrp="1"/>
          </p:cNvSpPr>
          <p:nvPr>
            <p:ph sz="quarter" idx="13"/>
          </p:nvPr>
        </p:nvSpPr>
        <p:spPr>
          <a:xfrm>
            <a:off x="369277" y="2242039"/>
            <a:ext cx="10899648" cy="4026387"/>
          </a:xfrm>
        </p:spPr>
        <p:txBody>
          <a:bodyPr>
            <a:normAutofit fontScale="92500" lnSpcReduction="2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Best Practices for Successful Cloud DR and BCP</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Regular Testing and Training</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 DR and BCP plans at least annually to ensure their effectiveness.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Strong Communication Plan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Establish clear communication channels and protocols to ensure timely and accurate information flow during a disaster.</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Ongoing Monitoring and Evaluation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Continuously monitor cloud services and infrastructure to identify potential vulnerabilities and update DR and BCP plans as needed.</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Collaboration with Cloud Provider</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Maintain open communication and collaboration with your cloud provider to </a:t>
            </a:r>
          </a:p>
          <a:p>
            <a:endParaRPr lang="en-IN" dirty="0"/>
          </a:p>
        </p:txBody>
      </p:sp>
    </p:spTree>
    <p:extLst>
      <p:ext uri="{BB962C8B-B14F-4D97-AF65-F5344CB8AC3E}">
        <p14:creationId xmlns:p14="http://schemas.microsoft.com/office/powerpoint/2010/main" val="331677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3996-E394-F1FE-E467-EB383A8608DB}"/>
              </a:ext>
            </a:extLst>
          </p:cNvPr>
          <p:cNvSpPr>
            <a:spLocks noGrp="1"/>
          </p:cNvSpPr>
          <p:nvPr>
            <p:ph type="title"/>
          </p:nvPr>
        </p:nvSpPr>
        <p:spPr>
          <a:xfrm>
            <a:off x="211718" y="136525"/>
            <a:ext cx="11754613" cy="1600200"/>
          </a:xfrm>
        </p:spPr>
        <p:txBody>
          <a:bodyPr>
            <a:normAutofit fontScale="90000"/>
          </a:bodyPr>
          <a:lstStyle/>
          <a:p>
            <a:r>
              <a:rPr lang="en-US" sz="4400" b="1" dirty="0"/>
              <a:t>Designing a Comprehensive Cloud DR and BCP Strategy</a:t>
            </a:r>
            <a:br>
              <a:rPr lang="en-US" sz="4400" b="1" dirty="0"/>
            </a:br>
            <a:endParaRPr lang="en-IN" dirty="0"/>
          </a:p>
        </p:txBody>
      </p:sp>
      <p:sp>
        <p:nvSpPr>
          <p:cNvPr id="4" name="Footer Placeholder 3">
            <a:extLst>
              <a:ext uri="{FF2B5EF4-FFF2-40B4-BE49-F238E27FC236}">
                <a16:creationId xmlns:a16="http://schemas.microsoft.com/office/drawing/2014/main" id="{972B1EC8-2340-E6B7-2733-66B0F9F03EB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3666559-119F-B7FA-60F0-E2BF60C49F7B}"/>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172" name="Picture 4" descr="Google Introduces Cloud Backup and Disaster Recovery">
            <a:extLst>
              <a:ext uri="{FF2B5EF4-FFF2-40B4-BE49-F238E27FC236}">
                <a16:creationId xmlns:a16="http://schemas.microsoft.com/office/drawing/2014/main" id="{6FCDCF3B-42F6-34D2-FC9C-AE8249F25A16}"/>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2162908"/>
            <a:ext cx="7869115" cy="4695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1880C1-C033-A850-8F11-7FDC7490BE5A}"/>
              </a:ext>
            </a:extLst>
          </p:cNvPr>
          <p:cNvSpPr txBox="1"/>
          <p:nvPr/>
        </p:nvSpPr>
        <p:spPr>
          <a:xfrm>
            <a:off x="8038571" y="2453054"/>
            <a:ext cx="2434443" cy="1216266"/>
          </a:xfrm>
          <a:prstGeom prst="rect">
            <a:avLst/>
          </a:prstGeom>
          <a:noFill/>
        </p:spPr>
        <p:txBody>
          <a:bodyPr wrap="square" rtlCol="0">
            <a:spAutoFit/>
          </a:bodyPr>
          <a:lstStyle/>
          <a:p>
            <a:endParaRPr lang="en-IN" dirty="0"/>
          </a:p>
        </p:txBody>
      </p:sp>
      <p:sp>
        <p:nvSpPr>
          <p:cNvPr id="9" name="Rectangle 6">
            <a:extLst>
              <a:ext uri="{FF2B5EF4-FFF2-40B4-BE49-F238E27FC236}">
                <a16:creationId xmlns:a16="http://schemas.microsoft.com/office/drawing/2014/main" id="{2BAF46B4-51E5-7942-F988-294EE54A14C3}"/>
              </a:ext>
            </a:extLst>
          </p:cNvPr>
          <p:cNvSpPr>
            <a:spLocks noChangeArrowheads="1"/>
          </p:cNvSpPr>
          <p:nvPr/>
        </p:nvSpPr>
        <p:spPr bwMode="auto">
          <a:xfrm>
            <a:off x="8038572" y="3593425"/>
            <a:ext cx="3927760" cy="27468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52525"/>
                </a:solidFill>
                <a:effectLst/>
                <a:latin typeface="inherit"/>
              </a:rPr>
              <a:t>Google Introduces Cloud Backup and Disaster Recovery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52525"/>
                </a:solidFill>
                <a:effectLst/>
                <a:latin typeface="-apple-system"/>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52525"/>
                </a:solidFill>
                <a:effectLst/>
                <a:latin typeface="-apple-system"/>
              </a:rPr>
              <a:t> BUY 2 GET 1 FREE!!!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52525"/>
                </a:solidFill>
                <a:effectLst/>
                <a:latin typeface="-apple-system"/>
              </a:rPr>
              <a:t>$23.98</a:t>
            </a:r>
            <a:r>
              <a:rPr kumimoji="0" lang="en-US" altLang="en-US" sz="1000" b="0" i="0" u="none" strike="noStrike" cap="none" normalizeH="0" baseline="0" dirty="0">
                <a:ln>
                  <a:noFill/>
                </a:ln>
                <a:solidFill>
                  <a:srgbClr val="252525"/>
                </a:solidFill>
                <a:effectLst/>
                <a:latin typeface="-apple-system"/>
              </a:rPr>
              <a:t> $47.96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52525"/>
                </a:solidFill>
                <a:effectLst/>
                <a:latin typeface="-apple-system"/>
              </a:rPr>
              <a:t>Product Code: 16765358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52525"/>
                </a:solidFill>
                <a:effectLst/>
                <a:latin typeface="-apple-system"/>
              </a:rPr>
              <a:t>Stock  In Stock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52525"/>
                </a:solidFill>
                <a:effectLst/>
                <a:latin typeface="-apple-system"/>
              </a:rPr>
              <a:t>Attributes</a:t>
            </a:r>
            <a:r>
              <a:rPr kumimoji="0" lang="en-US" altLang="en-US" sz="1000" b="0" i="0" u="none" strike="noStrike" cap="none" normalizeH="0" dirty="0">
                <a:ln>
                  <a:noFill/>
                </a:ln>
                <a:solidFill>
                  <a:srgbClr val="252525"/>
                </a:solidFill>
                <a:effectLst/>
                <a:latin typeface="-apple-system"/>
              </a:rPr>
              <a:t> </a:t>
            </a:r>
            <a:endParaRPr kumimoji="0" lang="en-US" altLang="en-US" sz="1000" b="0" i="0" u="none" strike="noStrike" cap="none" normalizeH="0" baseline="0" dirty="0">
              <a:ln>
                <a:noFill/>
              </a:ln>
              <a:solidFill>
                <a:srgbClr val="252525"/>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883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1"/>
            <a:ext cx="6711696" cy="2493818"/>
          </a:xfrm>
        </p:spPr>
        <p:txBody>
          <a:bodyPr>
            <a:normAutofit/>
          </a:bodyPr>
          <a:lstStyle/>
          <a:p>
            <a:r>
              <a:rPr lang="en-US" sz="3600" b="1" dirty="0"/>
              <a:t>Cloud DR and BCP Solutions</a:t>
            </a:r>
            <a:br>
              <a:rPr lang="en-US" sz="3600" b="1" dirty="0"/>
            </a:br>
            <a:r>
              <a:rPr lang="en-US" sz="3600" b="1" dirty="0"/>
              <a:t>Data Replication and Backup</a:t>
            </a:r>
            <a:br>
              <a:rPr lang="en-US" sz="3600" b="1" dirty="0"/>
            </a:br>
            <a:br>
              <a:rPr lang="en-US" sz="1800" b="1" dirty="0"/>
            </a:br>
            <a:r>
              <a:rPr lang="en-US" sz="2400" b="1" dirty="0"/>
              <a:t>Cloud providers offer solutions for replicating and backing up data across multiple data</a:t>
            </a:r>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029200" y="3322320"/>
            <a:ext cx="6876288" cy="3230880"/>
          </a:xfrm>
        </p:spPr>
        <p:txBody>
          <a:bodyPr>
            <a:normAutofit fontScale="25000" lnSpcReduction="20000"/>
          </a:bodyPr>
          <a:lstStyle/>
          <a:p>
            <a:pPr algn="l"/>
            <a:r>
              <a:rPr lang="en-US" sz="9800" dirty="0">
                <a:latin typeface="Times New Roman" panose="02020603050405020304" pitchFamily="18" charset="0"/>
                <a:cs typeface="Times New Roman" panose="02020603050405020304" pitchFamily="18" charset="0"/>
              </a:rPr>
              <a:t>Disaster Recovery as a Service (Dr aa S)</a:t>
            </a:r>
          </a:p>
          <a:p>
            <a:pPr marL="857250" indent="-857250" algn="l">
              <a:buFont typeface="Wingdings" panose="05000000000000000000" pitchFamily="2" charset="2"/>
              <a:buChar char="Ø"/>
            </a:pPr>
            <a:r>
              <a:rPr lang="en-US" sz="7200" dirty="0">
                <a:solidFill>
                  <a:schemeClr val="tx1">
                    <a:lumMod val="95000"/>
                    <a:lumOff val="5000"/>
                  </a:schemeClr>
                </a:solidFill>
                <a:latin typeface="Times New Roman" panose="02020603050405020304" pitchFamily="18" charset="0"/>
                <a:cs typeface="Times New Roman" panose="02020603050405020304" pitchFamily="18" charset="0"/>
              </a:rPr>
              <a:t>(Dra a S} providers offer managed DR services, including infrastructure, software, and expertise</a:t>
            </a:r>
            <a:r>
              <a:rPr lang="en-US" sz="7200" dirty="0">
                <a:latin typeface="Times New Roman" panose="02020603050405020304" pitchFamily="18" charset="0"/>
                <a:cs typeface="Times New Roman" panose="02020603050405020304" pitchFamily="18" charset="0"/>
              </a:rPr>
              <a:t>.</a:t>
            </a:r>
          </a:p>
          <a:p>
            <a:pPr algn="l"/>
            <a:r>
              <a:rPr lang="en-US" sz="9800" dirty="0">
                <a:latin typeface="Times New Roman" panose="02020603050405020304" pitchFamily="18" charset="0"/>
                <a:cs typeface="Times New Roman" panose="02020603050405020304" pitchFamily="18" charset="0"/>
              </a:rPr>
              <a:t>Business Continuity as a Service (B ca a S)</a:t>
            </a:r>
          </a:p>
          <a:p>
            <a:pPr marL="857250" indent="-857250" algn="l">
              <a:buFont typeface="Wingdings" panose="05000000000000000000" pitchFamily="2" charset="2"/>
              <a:buChar char="Ø"/>
            </a:pPr>
            <a:r>
              <a:rPr lang="en-US" sz="7200" dirty="0">
                <a:latin typeface="Times New Roman" panose="02020603050405020304" pitchFamily="18" charset="0"/>
                <a:cs typeface="Times New Roman" panose="02020603050405020304" pitchFamily="18" charset="0"/>
              </a:rPr>
              <a:t>(BC aa S) providers offer comprehensive solutions for business continuity, including disaster recovery, data protection, and business process continuity</a:t>
            </a:r>
            <a:r>
              <a:rPr lang="en-US" sz="7200" b="1" dirty="0"/>
              <a:t>.</a:t>
            </a:r>
          </a:p>
          <a:p>
            <a:endParaRPr lang="en-US" sz="7200" dirty="0"/>
          </a:p>
          <a:p>
            <a:endParaRPr lang="en-US" dirty="0"/>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
        <p:nvSpPr>
          <p:cNvPr id="11" name="Picture Placeholder 10">
            <a:extLst>
              <a:ext uri="{FF2B5EF4-FFF2-40B4-BE49-F238E27FC236}">
                <a16:creationId xmlns:a16="http://schemas.microsoft.com/office/drawing/2014/main" id="{8C9B35D2-4B06-D2E7-B968-69AB6F9A0E8B}"/>
              </a:ext>
            </a:extLst>
          </p:cNvPr>
          <p:cNvSpPr>
            <a:spLocks noGrp="1"/>
          </p:cNvSpPr>
          <p:nvPr>
            <p:ph type="pic" sz="quarter" idx="13"/>
          </p:nvPr>
        </p:nvSpPr>
        <p:spPr>
          <a:xfrm>
            <a:off x="0" y="0"/>
            <a:ext cx="4841748" cy="6721475"/>
          </a:xfrm>
        </p:spPr>
      </p:sp>
      <p:pic>
        <p:nvPicPr>
          <p:cNvPr id="8202" name="Picture 10">
            <a:extLst>
              <a:ext uri="{FF2B5EF4-FFF2-40B4-BE49-F238E27FC236}">
                <a16:creationId xmlns:a16="http://schemas.microsoft.com/office/drawing/2014/main" id="{B12FBE18-1A25-2055-A382-8B366470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
            <a:ext cx="4841748" cy="691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428662"/>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{63E9C407-42C4-4DC8-A91F-0F7228A9C3D1}tf56410444_win32</Template>
  <TotalTime>313</TotalTime>
  <Words>1161</Words>
  <Application>Microsoft Office PowerPoint</Application>
  <PresentationFormat>Widescreen</PresentationFormat>
  <Paragraphs>128</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Baskerville Old Face</vt:lpstr>
      <vt:lpstr>Calibri</vt:lpstr>
      <vt:lpstr>Gill Sans Nova Light</vt:lpstr>
      <vt:lpstr>inherit</vt:lpstr>
      <vt:lpstr>Times New Roman</vt:lpstr>
      <vt:lpstr>Wingdings</vt:lpstr>
      <vt:lpstr>Custom</vt:lpstr>
      <vt:lpstr>Disaster Recovery and Business  Continuity Planning      </vt:lpstr>
      <vt:lpstr>Disaster Recovery and Business Continuity Planning </vt:lpstr>
      <vt:lpstr>  Key Considerations for Cloud DR and BCP Cloud Service Model  The choice of IaaS, PaaS, or SaaS impacts DR and BCP strategies, as different services offer varying levels of control and flexibility. Data Security and Compliance Ensuring data confidentiality, integrity, and availability is critical, especially in regulated industries.   </vt:lpstr>
      <vt:lpstr>PowerPoint Presentation</vt:lpstr>
      <vt:lpstr>Disaster Recovery and Business Continuity Planning in Different Cloud Models </vt:lpstr>
      <vt:lpstr>PowerPoint Presentation</vt:lpstr>
      <vt:lpstr>Best Practices for Successful Cloud DR and BCP </vt:lpstr>
      <vt:lpstr>Designing a Comprehensive Cloud DR and BCP Strategy </vt:lpstr>
      <vt:lpstr>Cloud DR and BCP Solutions Data Replication and Backup  Cloud providers offer solutions for replicating and backing up data across multiple data</vt:lpstr>
      <vt:lpstr>Implementing Cloud DR and BCP Strategies Choose a Cloud Provider </vt:lpstr>
      <vt:lpstr>Benefits of Cloud-Based DR and BCP </vt:lpstr>
      <vt:lpstr>The Role of Automation </vt:lpstr>
      <vt:lpstr>Challenges of Cloud-Based    DR and BCP </vt:lpstr>
      <vt:lpstr>The Future of Disaster Recovery and Business Continuity Planning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vasagiri sravani</dc:creator>
  <cp:lastModifiedBy>vasagiri sravani</cp:lastModifiedBy>
  <cp:revision>5</cp:revision>
  <dcterms:created xsi:type="dcterms:W3CDTF">2024-07-27T17:05:57Z</dcterms:created>
  <dcterms:modified xsi:type="dcterms:W3CDTF">2024-07-29T06:24:29Z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